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12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e027f4631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0de0ded99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1#090463733?sp=1&amp;pid=fff5ff91f&amp;color=0,55,96&amp;vtp=1&amp;bt=1&amp;bbb=1&amp;hb=1"/>
          <p:cNvSpPr/>
          <p:nvPr/>
        </p:nvSpPr>
        <p:spPr>
          <a:xfrm>
            <a:off x="502920" y="1508760"/>
            <a:ext cx="10570464" cy="2608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Despite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electronic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devices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（围棋）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jump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rope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（vary）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park.</a:t>
            </a:r>
            <a:endParaRPr lang="en-US" altLang="zh-CN" dirty="0"/>
          </a:p>
        </p:txBody>
      </p:sp>
      <p:sp>
        <p:nvSpPr>
          <p:cNvPr id="3" name="QM_5_AN.52_1#090463733.blank?pid=fff5ff91f&amp;color=0,55,96&amp;vpa=29&amp;vtp=1&amp;bbb=1"/>
          <p:cNvSpPr/>
          <p:nvPr/>
        </p:nvSpPr>
        <p:spPr>
          <a:xfrm>
            <a:off x="1149826" y="1481328"/>
            <a:ext cx="712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dirty="0"/>
          </a:p>
        </p:txBody>
      </p:sp>
      <p:sp>
        <p:nvSpPr>
          <p:cNvPr id="4" name="QM_5_AN.53_1#090463733.blank?pid=fff5ff91f&amp;color=0,55,96&amp;vpa=30&amp;vtp=1&amp;bbb=1"/>
          <p:cNvSpPr/>
          <p:nvPr/>
        </p:nvSpPr>
        <p:spPr>
          <a:xfrm>
            <a:off x="1958499" y="3005328"/>
            <a:ext cx="1474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various/varied</a:t>
            </a:r>
            <a:endParaRPr lang="en-US" altLang="zh-CN" dirty="0"/>
          </a:p>
        </p:txBody>
      </p:sp>
      <p:sp>
        <p:nvSpPr>
          <p:cNvPr id="5" name="QM_5_AN.54_1#090463733.blank?pid=fff5ff91f&amp;color=0,55,96&amp;vpa=31&amp;vtp=1&amp;bbb=1"/>
          <p:cNvSpPr/>
          <p:nvPr/>
        </p:nvSpPr>
        <p:spPr>
          <a:xfrm>
            <a:off x="2762726" y="3386328"/>
            <a:ext cx="573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6" name="QM_5_AN.55_1#090463733.blank?pid=fff5ff91f&amp;color=0,55,96&amp;vpa=32&amp;vtp=1"/>
          <p:cNvSpPr/>
          <p:nvPr/>
        </p:nvSpPr>
        <p:spPr>
          <a:xfrm>
            <a:off x="10347800" y="3386328"/>
            <a:ext cx="268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B_6_BD.56_1#274b9fa0f?pid=090463733&amp;color=0,55,96&amp;vtp=1&amp;bbb=1"/>
          <p:cNvSpPr/>
          <p:nvPr/>
        </p:nvSpPr>
        <p:spPr>
          <a:xfrm>
            <a:off x="502920" y="4118673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8" name="QB_6_AN.57_1#274b9fa0f.blank?pid=090463733&amp;color=0,55,96&amp;vpa=33&amp;vtp=1&amp;bbb=1"/>
          <p:cNvSpPr/>
          <p:nvPr/>
        </p:nvSpPr>
        <p:spPr>
          <a:xfrm>
            <a:off x="679926" y="4056824"/>
            <a:ext cx="966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curiosity</a:t>
            </a:r>
            <a:endParaRPr lang="en-US" altLang="zh-CN" dirty="0"/>
          </a:p>
        </p:txBody>
      </p:sp>
      <p:sp>
        <p:nvSpPr>
          <p:cNvPr id="9" name="QB_6_AS.58_1#274b9fa0f?pid=090463733&amp;color=0,55,96&amp;vtp=1&amp;bbb=1"/>
          <p:cNvSpPr/>
          <p:nvPr/>
        </p:nvSpPr>
        <p:spPr>
          <a:xfrm>
            <a:off x="502920" y="4488624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设空处在句中作cause的宾语，且其前有定冠词the修饰，应用名词形式。故填curiosity。</a:t>
            </a:r>
            <a:endParaRPr lang="en-US" altLang="zh-CN" sz="1800" dirty="0"/>
          </a:p>
        </p:txBody>
      </p:sp>
      <p:sp>
        <p:nvSpPr>
          <p:cNvPr id="10" name="QB_6_BD.59_1#7ccce23e9?pid=090463733&amp;color=0,55,96&amp;vtp=1&amp;bbb=1"/>
          <p:cNvSpPr/>
          <p:nvPr/>
        </p:nvSpPr>
        <p:spPr>
          <a:xfrm>
            <a:off x="502920" y="485857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1" name="QB_6_AN.60_1#7ccce23e9.blank?pid=090463733&amp;color=0,55,96&amp;vpa=34&amp;vtp=1&amp;bbb=1"/>
          <p:cNvSpPr/>
          <p:nvPr/>
        </p:nvSpPr>
        <p:spPr>
          <a:xfrm>
            <a:off x="641826" y="4796726"/>
            <a:ext cx="10429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endParaRPr lang="en-US" altLang="zh-CN" dirty="0"/>
          </a:p>
        </p:txBody>
      </p:sp>
      <p:sp>
        <p:nvSpPr>
          <p:cNvPr id="12" name="QB_6_AS.61_1#7ccce23e9?pid=090463733&amp;color=0,55,96&amp;vtp=1&amp;bbb=1&amp;hb=1"/>
          <p:cNvSpPr/>
          <p:nvPr/>
        </p:nvSpPr>
        <p:spPr>
          <a:xfrm>
            <a:off x="502920" y="5223256"/>
            <a:ext cx="10570464" cy="1087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此处为when引导的时间状语从句的省略，当从句主语和主句的主语一致且含有be动词时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，可以省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略从句的主语和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be动词，完整的从句为when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省略了you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_1#ea35bfda5?pid=0904637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3" name="QB_6_AN.63_1#ea35bfda5.blank?pid=090463733&amp;color=0,55,96&amp;vpa=35&amp;vtp=1&amp;bbb=1"/>
          <p:cNvSpPr/>
          <p:nvPr/>
        </p:nvSpPr>
        <p:spPr>
          <a:xfrm>
            <a:off x="641826" y="1444625"/>
            <a:ext cx="1157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endParaRPr lang="en-US" altLang="zh-CN" dirty="0"/>
          </a:p>
        </p:txBody>
      </p:sp>
      <p:sp>
        <p:nvSpPr>
          <p:cNvPr id="4" name="QB_6_AS.64_1#ea35bfda5?pid=090463733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此处描述客观事实，应用一般现在时，且soup与enjoy之间是被动关系，应用被动语态；主语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不可数名词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，谓语应用单数形式。故填is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enjoyed。</a:t>
            </a:r>
            <a:endParaRPr lang="en-US" altLang="zh-CN" dirty="0"/>
          </a:p>
        </p:txBody>
      </p:sp>
      <p:sp>
        <p:nvSpPr>
          <p:cNvPr id="5" name="QB_6_BD.65_1#1b3d3ddd1?pid=090463733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6" name="QB_6_AN.66_1#1b3d3ddd1.blank?pid=090463733&amp;color=0,55,96&amp;vpa=36&amp;vtp=1&amp;bbb=1"/>
          <p:cNvSpPr/>
          <p:nvPr/>
        </p:nvSpPr>
        <p:spPr>
          <a:xfrm>
            <a:off x="692626" y="2663888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increasingly</a:t>
            </a:r>
            <a:endParaRPr lang="en-US" altLang="zh-CN" dirty="0"/>
          </a:p>
        </p:txBody>
      </p:sp>
      <p:sp>
        <p:nvSpPr>
          <p:cNvPr id="7" name="QB_6_AS.67_1#1b3d3ddd1?pid=090463733&amp;color=0,55,96&amp;vtp=1&amp;bbb=1"/>
          <p:cNvSpPr/>
          <p:nvPr/>
        </p:nvSpPr>
        <p:spPr>
          <a:xfrm>
            <a:off x="502920" y="31337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设空处修饰形容词popular，应用副词形式。故填increasingly。</a:t>
            </a:r>
            <a:endParaRPr lang="en-US" altLang="zh-CN" sz="1800" dirty="0"/>
          </a:p>
        </p:txBody>
      </p:sp>
      <p:sp>
        <p:nvSpPr>
          <p:cNvPr id="8" name="QB_6_BD.68_1#f5e07c39a?pid=090463733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9" name="QB_6_AN.69_1#f5e07c39a.blank?pid=090463733&amp;color=0,55,96&amp;vpa=37&amp;vtp=1&amp;bbb=1"/>
          <p:cNvSpPr/>
          <p:nvPr/>
        </p:nvSpPr>
        <p:spPr>
          <a:xfrm>
            <a:off x="667226" y="3488118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further/farther</a:t>
            </a:r>
            <a:endParaRPr lang="en-US" altLang="zh-CN" dirty="0"/>
          </a:p>
        </p:txBody>
      </p:sp>
      <p:sp>
        <p:nvSpPr>
          <p:cNvPr id="10" name="QB_6_AS.70_1#f5e07c39a?pid=090463733&amp;color=0,55,96&amp;vtp=1&amp;bbb=1"/>
          <p:cNvSpPr/>
          <p:nvPr/>
        </p:nvSpPr>
        <p:spPr>
          <a:xfrm>
            <a:off x="502920" y="39453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设空处应用副词作状语，且此处表示“更进一步”，应用副词比较级形式。故填further/farther。</a:t>
            </a:r>
            <a:endParaRPr lang="en-US" altLang="zh-CN" sz="1800" dirty="0"/>
          </a:p>
        </p:txBody>
      </p:sp>
      <p:sp>
        <p:nvSpPr>
          <p:cNvPr id="11" name="QB_6_BD.71_1#8de387ef7?pid=090463733&amp;color=0,55,96&amp;vtp=1&amp;bbb=1"/>
          <p:cNvSpPr/>
          <p:nvPr/>
        </p:nvSpPr>
        <p:spPr>
          <a:xfrm>
            <a:off x="502920" y="43510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72_1#8de387ef7.blank?pid=090463733&amp;color=0,55,96&amp;vpa=38&amp;vtp=1&amp;bbb=1"/>
          <p:cNvSpPr/>
          <p:nvPr/>
        </p:nvSpPr>
        <p:spPr>
          <a:xfrm>
            <a:off x="654526" y="4299648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endParaRPr lang="en-US" altLang="zh-CN" dirty="0"/>
          </a:p>
        </p:txBody>
      </p:sp>
      <p:sp>
        <p:nvSpPr>
          <p:cNvPr id="13" name="QB_6_AS.73_1#8de387ef7?pid=090463733&amp;color=0,55,96&amp;vtp=1&amp;bbb=1&amp;hb=1"/>
          <p:cNvSpPr/>
          <p:nvPr/>
        </p:nvSpPr>
        <p:spPr>
          <a:xfrm>
            <a:off x="502920" y="476186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分析句子结构可知，设空处应用非谓语形式作后置定语，修饰名词cooking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classes，且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classes之间为逻辑上的被动关系，应用过去分词形式。故填held。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4_1#e460e34d9?pid=0904637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75_1#e460e34d9.blank?pid=090463733&amp;color=0,55,96&amp;vpa=39&amp;vtp=1&amp;bbb=1"/>
          <p:cNvSpPr/>
          <p:nvPr/>
        </p:nvSpPr>
        <p:spPr>
          <a:xfrm>
            <a:off x="692626" y="14573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dirty="0"/>
          </a:p>
        </p:txBody>
      </p:sp>
      <p:sp>
        <p:nvSpPr>
          <p:cNvPr id="4" name="QB_6_AS.76_1#e460e34d9?pid=090463733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为固定句型，意为“当提到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”，且设空处位于句首，首字母需大写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6_BD.77_1#aa20c184c?pid=090463733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6" name="QB_6_AN.78_1#aa20c184c.blank?pid=090463733&amp;color=0,55,96&amp;vpa=40&amp;vtp=1&amp;bbb=1"/>
          <p:cNvSpPr/>
          <p:nvPr/>
        </p:nvSpPr>
        <p:spPr>
          <a:xfrm>
            <a:off x="654526" y="2689288"/>
            <a:ext cx="1474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various/varied</a:t>
            </a:r>
            <a:endParaRPr lang="en-US" altLang="zh-CN" dirty="0"/>
          </a:p>
        </p:txBody>
      </p:sp>
      <p:sp>
        <p:nvSpPr>
          <p:cNvPr id="7" name="QB_6_AS.79_1#aa20c184c?pid=090463733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设空处作定语，修饰名词options，表示“各种各样的”，应用形容词形式。故填various/varied。</a:t>
            </a:r>
            <a:endParaRPr lang="en-US" altLang="zh-CN" sz="1800" dirty="0"/>
          </a:p>
        </p:txBody>
      </p:sp>
      <p:sp>
        <p:nvSpPr>
          <p:cNvPr id="8" name="QB_6_BD.80_1#5b5f917c1?pid=090463733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81_1#5b5f917c1.blank?pid=090463733&amp;color=0,55,96&amp;vpa=41&amp;vtp=1&amp;bbb=1"/>
          <p:cNvSpPr/>
          <p:nvPr/>
        </p:nvSpPr>
        <p:spPr>
          <a:xfrm>
            <a:off x="654526" y="3500818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0" name="QB_6_AS.82_1#5b5f917c1?pid=090463733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分享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”。故填with。</a:t>
            </a:r>
            <a:endParaRPr lang="en-US" altLang="zh-CN" sz="1800" dirty="0"/>
          </a:p>
        </p:txBody>
      </p:sp>
      <p:sp>
        <p:nvSpPr>
          <p:cNvPr id="11" name="QB_6_BD.83_1#9342d3881?pid=090463733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12" name="QB_6_AN.84_1#9342d3881.blank?pid=090463733&amp;color=0,55,96&amp;vpa=42&amp;vtp=1"/>
          <p:cNvSpPr/>
          <p:nvPr/>
        </p:nvSpPr>
        <p:spPr>
          <a:xfrm>
            <a:off x="806926" y="431234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B_6_AS.85_1#9342d3881?pid=090463733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walk为固定短语，意为“出去散步”。故填a。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6_1#c428d3a93?pid=0de0ded99&amp;color=0,55,96&amp;vtp=1&amp;bt=1&amp;bbb=1&amp;hb=1"/>
          <p:cNvSpPr/>
          <p:nvPr/>
        </p:nvSpPr>
        <p:spPr>
          <a:xfrm>
            <a:off x="502920" y="151200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[陕西商洛2024高一期末]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enriching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horizons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embrace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（拥抱）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4_BD.86_2#c428d3a93?sp=1&amp;pid=0de0ded99&amp;color=0,55,96&amp;vtp=1&amp;bbb=1&amp;hb=1"/>
          <p:cNvSpPr/>
          <p:nvPr/>
        </p:nvSpPr>
        <p:spPr>
          <a:xfrm>
            <a:off x="502920" y="2758949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Acknowledge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superior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inferior;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M_4_BD.86_3#c428d3a93?sp=1&amp;pid=0de0ded99&amp;color=0,55,96&amp;vtp=1&amp;bbb=1&amp;hb=1"/>
          <p:cNvSpPr/>
          <p:nvPr/>
        </p:nvSpPr>
        <p:spPr>
          <a:xfrm>
            <a:off x="502920" y="3993834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fundamental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aspects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conversations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insights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enrich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appreciation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</a:t>
            </a:r>
            <a:endParaRPr lang="en-US" altLang="zh-CN" dirty="0"/>
          </a:p>
        </p:txBody>
      </p:sp>
      <p:sp>
        <p:nvSpPr>
          <p:cNvPr id="5" name="QM_4_AN.87_1#c428d3a93.blank?pid=0de0ded99&amp;color=0,55,96&amp;vpa=43&amp;vtp=1"/>
          <p:cNvSpPr/>
          <p:nvPr/>
        </p:nvSpPr>
        <p:spPr>
          <a:xfrm>
            <a:off x="4301649" y="354571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M_4_AN.88_1#c428d3a93.blank?pid=0de0ded99&amp;color=0,55,96&amp;vpa=44&amp;vtp=1"/>
          <p:cNvSpPr/>
          <p:nvPr/>
        </p:nvSpPr>
        <p:spPr>
          <a:xfrm>
            <a:off x="9007315" y="438245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9_1#c428d3a93?sp=1&amp;pid=0de0ded99&amp;color=0,55,96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flavours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styles.3.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culture's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（遗产）.</a:t>
            </a:r>
            <a:endParaRPr lang="en-US" altLang="zh-CN" dirty="0"/>
          </a:p>
        </p:txBody>
      </p:sp>
      <p:sp>
        <p:nvSpPr>
          <p:cNvPr id="3" name="QM_4_AN.90_1#c428d3a93.blank?pid=0de0ded99&amp;color=0,55,96&amp;vpa=45&amp;vtp=1"/>
          <p:cNvSpPr/>
          <p:nvPr/>
        </p:nvSpPr>
        <p:spPr>
          <a:xfrm>
            <a:off x="2527776" y="229876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1_1#c428d3a93?sp=1&amp;pid=0de0ded99&amp;color=0,55,96&amp;vtp=1&amp;bt=1&amp;bbb=1&amp;hb=1"/>
          <p:cNvSpPr/>
          <p:nvPr/>
        </p:nvSpPr>
        <p:spPr>
          <a:xfrm>
            <a:off x="502920" y="1512000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reciprocal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（相互的）.While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aspects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embracing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viewpoints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dessert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delicious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.Language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adaptation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</a:t>
            </a:r>
            <a:endParaRPr lang="en-US" altLang="zh-CN" dirty="0"/>
          </a:p>
        </p:txBody>
      </p:sp>
      <p:sp>
        <p:nvSpPr>
          <p:cNvPr id="3" name="QM_4_AN.92_1#c428d3a93.blank?pid=0de0ded99&amp;color=0,55,96&amp;vpa=46&amp;vtp=1"/>
          <p:cNvSpPr/>
          <p:nvPr/>
        </p:nvSpPr>
        <p:spPr>
          <a:xfrm>
            <a:off x="8153875" y="2265491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M_4_AN.93_1#c428d3a93.blank?pid=0de0ded99&amp;color=0,55,96&amp;vpa=47&amp;vtp=1"/>
          <p:cNvSpPr/>
          <p:nvPr/>
        </p:nvSpPr>
        <p:spPr>
          <a:xfrm>
            <a:off x="1206976" y="3052891"/>
            <a:ext cx="293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94_1#c428d3a93?pid=0de0ded99&amp;color=0,55,96&amp;vtp=1&amp;bt=1&amp;bbb=1&amp;hb=1"/>
          <p:cNvSpPr/>
          <p:nvPr/>
        </p:nvSpPr>
        <p:spPr>
          <a:xfrm>
            <a:off x="502920" y="1512000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文章阐述了适应不同文化的重要性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并提出了一些措施来帮助人们拥抱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文化多样性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5_1#7ba2f38e3?pid=c428d3a9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96_1#7ba2f38e3.blank?pid=c428d3a93&amp;color=0,55,96&amp;vpa=48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4" name="QB_5_AS.97_1#7ba2f38e3?pid=c428d3a93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根据上文“Acknowledge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life.Admit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superior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inferior;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different.”可知，此处强调要承认文化没有优劣之分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，只是不同而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，设空处应该进一步阐述承认文化差异带来的积极影响。G项“It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experiences”指出承认文化差异有助于形成对新体验的积极态度，与前文内容呼应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，符合语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。故选G项。</a:t>
            </a:r>
            <a:endParaRPr lang="en-US" altLang="zh-CN" dirty="0"/>
          </a:p>
        </p:txBody>
      </p:sp>
      <p:sp>
        <p:nvSpPr>
          <p:cNvPr id="5" name="QB_5_BD.98_1#6931c4dc6?pid=c428d3a93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99_1#6931c4dc6.blank?pid=c428d3a93&amp;color=0,55,96&amp;vpa=49&amp;vtp=1"/>
          <p:cNvSpPr/>
          <p:nvPr/>
        </p:nvSpPr>
        <p:spPr>
          <a:xfrm>
            <a:off x="654526" y="39269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B_5_AS.100_1#6931c4dc6?pid=c428d3a93&amp;color=0,55,96&amp;vtp=1&amp;bbb=1&amp;hb=1"/>
          <p:cNvSpPr/>
          <p:nvPr/>
        </p:nvSpPr>
        <p:spPr>
          <a:xfrm>
            <a:off x="502920" y="438912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fundamental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aspects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across.”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此处强调你应该了解你所遇到的文化的基本方面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。D项“Learn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”强调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了解它的历史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、传统等正是“基本方面”的具体化，与上下文内容一致，符合语境。故选D项。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1_1#a1e6006eb?pid=c428d3a9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2_1#a1e6006eb.blank?pid=c428d3a93&amp;color=0,55,96&amp;vpa=50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103_1#a1e6006eb?pid=c428d3a93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根据本段小标题Exploring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food以及上文“Try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flavours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styles.”可知，可通过探索当地美食体验不同的文化。A项“Whether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dessert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”为让步状语从句，与下文each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heritage相衔接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，指出无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（当地的食物）是海鲜还是甜点，品尝一口都能让人联想到当地的文化遗产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，进一步强调了探索当地美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食有助于了解当地文化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，符合语境。故选A项。</a:t>
            </a:r>
            <a:endParaRPr lang="en-US" altLang="zh-CN" dirty="0"/>
          </a:p>
        </p:txBody>
      </p:sp>
      <p:sp>
        <p:nvSpPr>
          <p:cNvPr id="5" name="QB_5_BD.104_1#09e493fdb?pid=c428d3a93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5_1#09e493fdb.blank?pid=c428d3a93&amp;color=0,55,96&amp;vpa=51&amp;vtp=1"/>
          <p:cNvSpPr/>
          <p:nvPr/>
        </p:nvSpPr>
        <p:spPr>
          <a:xfrm>
            <a:off x="667226" y="39269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B_5_AS.106_1#09e493fdb?pid=c428d3a93&amp;color=0,55,96&amp;vtp=1&amp;bbb=1&amp;hb=1"/>
          <p:cNvSpPr/>
          <p:nvPr/>
        </p:nvSpPr>
        <p:spPr>
          <a:xfrm>
            <a:off x="502920" y="438912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aspects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culture.”可知，此处强调文化适应是相互的。C项“This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”指出这种交流可以增进了解，正好说明了分享和了解是相互的，与前文内容一致，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符合语境。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7_1#d715881f3?pid=c428d3a9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8_1#d715881f3.blank?pid=c428d3a93&amp;color=0,55,96&amp;vpa=52&amp;vtp=1"/>
          <p:cNvSpPr/>
          <p:nvPr/>
        </p:nvSpPr>
        <p:spPr>
          <a:xfrm>
            <a:off x="679926" y="145732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B_5_AS.109_1#d715881f3?pid=c428d3a93&amp;color=0,55,96&amp;vtp=1&amp;bbb=1&amp;hb=1"/>
          <p:cNvSpPr/>
          <p:nvPr/>
        </p:nvSpPr>
        <p:spPr>
          <a:xfrm>
            <a:off x="502920" y="1913255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embracing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mind.”可知，此处强调适应不同的文化就是以开放的心态和头脑去拥抱多样性。F项“It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share”进一步阐释了适应文化多样性所需的品质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，即尊重和愿意学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、分享，承接上文所提到的以开放的心态和头脑接纳多样性，符合语境。故选F项。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36f8f13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b36f8f13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1ebd8a94.fixed?pid=b36f8f13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81ebd8a94.fixed?pid=b36f8f135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4614a974?pid=e027f463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496530327?pid=d4614a974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（解决）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wooden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（建筑）.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（适合）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4.Electronic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（含有）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（气候）.</a:t>
            </a:r>
            <a:endParaRPr lang="en-US" altLang="zh-CN" sz="1800" dirty="0"/>
          </a:p>
        </p:txBody>
      </p:sp>
      <p:sp>
        <p:nvSpPr>
          <p:cNvPr id="4" name="QB_5_AN.2_1#496530327.blank?pid=d4614a974&amp;color=0,55,96&amp;vpa=1&amp;vtp=1&amp;bbb=1"/>
          <p:cNvSpPr/>
          <p:nvPr/>
        </p:nvSpPr>
        <p:spPr>
          <a:xfrm>
            <a:off x="1940401" y="1978145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ettle/olve</a:t>
            </a:r>
            <a:endParaRPr lang="en-US" altLang="zh-CN" dirty="0"/>
          </a:p>
        </p:txBody>
      </p:sp>
      <p:sp>
        <p:nvSpPr>
          <p:cNvPr id="6" name="QB_5_AN.4_1#496530327.blank?pid=d4614a974&amp;color=0,55,96&amp;vpa=2&amp;vtp=1&amp;bbb=1"/>
          <p:cNvSpPr/>
          <p:nvPr/>
        </p:nvSpPr>
        <p:spPr>
          <a:xfrm>
            <a:off x="4997926" y="2397245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onstruction</a:t>
            </a:r>
            <a:endParaRPr lang="en-US" altLang="zh-CN" dirty="0"/>
          </a:p>
        </p:txBody>
      </p:sp>
      <p:sp>
        <p:nvSpPr>
          <p:cNvPr id="8" name="QB_5_AN.6_1#496530327.blank?pid=d4614a974&amp;color=0,55,96&amp;vpa=3&amp;vtp=1&amp;bbb=1"/>
          <p:cNvSpPr/>
          <p:nvPr/>
        </p:nvSpPr>
        <p:spPr>
          <a:xfrm>
            <a:off x="3514566" y="2816345"/>
            <a:ext cx="407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uit</a:t>
            </a:r>
            <a:endParaRPr lang="en-US" altLang="zh-CN" dirty="0"/>
          </a:p>
        </p:txBody>
      </p:sp>
      <p:sp>
        <p:nvSpPr>
          <p:cNvPr id="10" name="QB_5_AN.8_1#496530327.blank?pid=d4614a974&amp;color=0,55,96&amp;vpa=4&amp;vtp=1&amp;bbb=1"/>
          <p:cNvSpPr/>
          <p:nvPr/>
        </p:nvSpPr>
        <p:spPr>
          <a:xfrm>
            <a:off x="2737326" y="323544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ontain</a:t>
            </a:r>
            <a:endParaRPr lang="en-US" altLang="zh-CN" dirty="0"/>
          </a:p>
        </p:txBody>
      </p:sp>
      <p:sp>
        <p:nvSpPr>
          <p:cNvPr id="12" name="QB_5_AN.10_1#496530327.blank?pid=d4614a974&amp;color=0,55,96&amp;vpa=5&amp;vtp=1&amp;bbb=1"/>
          <p:cNvSpPr/>
          <p:nvPr/>
        </p:nvSpPr>
        <p:spPr>
          <a:xfrm>
            <a:off x="5703538" y="363359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limate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a546b269?pid=e027f463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61a2c4dcd?pid=ea546b269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（settle）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fifty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houses.</a:t>
            </a:r>
            <a:endParaRPr lang="en-US" altLang="zh-CN" sz="1800" dirty="0"/>
          </a:p>
        </p:txBody>
      </p:sp>
      <p:sp>
        <p:nvSpPr>
          <p:cNvPr id="4" name="QB_5_AN.12_1#61a2c4dcd.blank?pid=ea546b269&amp;color=0,55,96&amp;vpa=6&amp;vtp=1&amp;bbb=1"/>
          <p:cNvSpPr/>
          <p:nvPr/>
        </p:nvSpPr>
        <p:spPr>
          <a:xfrm>
            <a:off x="2356326" y="1963100"/>
            <a:ext cx="1106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</a:t>
            </a:r>
            <a:endParaRPr lang="en-US" altLang="zh-CN" dirty="0"/>
          </a:p>
        </p:txBody>
      </p:sp>
      <p:sp>
        <p:nvSpPr>
          <p:cNvPr id="5" name="QB_5_AS.13_1#61a2c4dcd?pid=ea546b269&amp;color=0,55,96&amp;vtp=1&amp;bbb=1&amp;hb=1"/>
          <p:cNvSpPr/>
          <p:nvPr/>
        </p:nvSpPr>
        <p:spPr>
          <a:xfrm>
            <a:off x="502920" y="241554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设空处作表语，且其前有a修饰，应用名词单数形式；根据语境可知，此处表示“定居点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”，故填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settlement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5_BD.14_1#1810e9368?pid=ea546b269&amp;color=0,55,96&amp;vtp=1&amp;bbb=1"/>
          <p:cNvSpPr/>
          <p:nvPr/>
        </p:nvSpPr>
        <p:spPr>
          <a:xfrm>
            <a:off x="502920" y="32430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road.</a:t>
            </a:r>
            <a:endParaRPr lang="en-US" altLang="zh-CN" sz="1800" dirty="0"/>
          </a:p>
        </p:txBody>
      </p:sp>
      <p:sp>
        <p:nvSpPr>
          <p:cNvPr id="7" name="QB_5_AN.15_1#1810e9368.blank?pid=ea546b269&amp;color=0,55,96&amp;vpa=7&amp;vtp=1&amp;bbb=1"/>
          <p:cNvSpPr/>
          <p:nvPr/>
        </p:nvSpPr>
        <p:spPr>
          <a:xfrm>
            <a:off x="2140426" y="3191573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endParaRPr lang="en-US" altLang="zh-CN" dirty="0"/>
          </a:p>
        </p:txBody>
      </p:sp>
      <p:sp>
        <p:nvSpPr>
          <p:cNvPr id="8" name="QB_5_AS.16_1#1810e9368?pid=ea546b269&amp;color=0,55,96&amp;vtp=1&amp;bbb=1"/>
          <p:cNvSpPr/>
          <p:nvPr/>
        </p:nvSpPr>
        <p:spPr>
          <a:xfrm>
            <a:off x="502920" y="36487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construction为固定搭配，意为“在建造中”。</a:t>
            </a:r>
            <a:endParaRPr lang="en-US" altLang="zh-CN" sz="1800" dirty="0"/>
          </a:p>
        </p:txBody>
      </p:sp>
      <p:sp>
        <p:nvSpPr>
          <p:cNvPr id="9" name="QB_5_BD.17_1#fb617eb81?pid=ea546b269&amp;color=0,55,96&amp;vtp=1&amp;bbb=1"/>
          <p:cNvSpPr/>
          <p:nvPr/>
        </p:nvSpPr>
        <p:spPr>
          <a:xfrm>
            <a:off x="502920" y="40545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son.</a:t>
            </a:r>
            <a:endParaRPr lang="en-US" altLang="zh-CN" sz="1800" dirty="0"/>
          </a:p>
        </p:txBody>
      </p:sp>
      <p:sp>
        <p:nvSpPr>
          <p:cNvPr id="10" name="QB_5_AN.18_1#fb617eb81.blank?pid=ea546b269&amp;color=0,55,96&amp;vpa=8&amp;vtp=1&amp;bbb=1"/>
          <p:cNvSpPr/>
          <p:nvPr/>
        </p:nvSpPr>
        <p:spPr>
          <a:xfrm>
            <a:off x="3214338" y="4003103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endParaRPr lang="en-US" altLang="zh-CN" dirty="0"/>
          </a:p>
        </p:txBody>
      </p:sp>
      <p:sp>
        <p:nvSpPr>
          <p:cNvPr id="11" name="QB_5_AS.19_1#fb617eb81?pid=ea546b269&amp;color=0,55,96&amp;vtp=1&amp;bbb=1"/>
          <p:cNvSpPr/>
          <p:nvPr/>
        </p:nvSpPr>
        <p:spPr>
          <a:xfrm>
            <a:off x="502920" y="44603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设空处作定语，修饰school，应用形容词形式。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bb3c82328?pid=ea546b269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（grow）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</a:t>
            </a:r>
            <a:endParaRPr lang="en-US" altLang="zh-CN" sz="1800" dirty="0"/>
          </a:p>
        </p:txBody>
      </p:sp>
      <p:sp>
        <p:nvSpPr>
          <p:cNvPr id="3" name="QB_5_AN.21_1#bb3c82328.blank?pid=ea546b269&amp;color=0,55,96&amp;mp=1&amp;vpa=9&amp;vtp=1&amp;bbb=1"/>
          <p:cNvSpPr/>
          <p:nvPr/>
        </p:nvSpPr>
        <p:spPr>
          <a:xfrm>
            <a:off x="6204426" y="1444625"/>
            <a:ext cx="928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</a:t>
            </a:r>
            <a:endParaRPr lang="en-US" altLang="zh-CN" dirty="0"/>
          </a:p>
        </p:txBody>
      </p:sp>
      <p:sp>
        <p:nvSpPr>
          <p:cNvPr id="4" name="QB_5_AS.22_1#bb3c82328?pid=ea546b269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sth为固定搭配，意为“适合做某事”。</a:t>
            </a:r>
            <a:endParaRPr lang="en-US" altLang="zh-CN" sz="1800" dirty="0"/>
          </a:p>
        </p:txBody>
      </p:sp>
      <p:sp>
        <p:nvSpPr>
          <p:cNvPr id="5" name="QB_5_BD.23_1#15b90b344?pid=ea546b269&amp;color=0,55,96&amp;vtp=1&amp;bbb=1&amp;hb=1"/>
          <p:cNvSpPr/>
          <p:nvPr/>
        </p:nvSpPr>
        <p:spPr>
          <a:xfrm>
            <a:off x="502920" y="23190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flavour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（contain）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6" name="QB_5_AN.24_1#15b90b344.blank?pid=ea546b269&amp;color=0,55,96&amp;vpa=10&amp;vtp=1&amp;bbb=1"/>
          <p:cNvSpPr/>
          <p:nvPr/>
        </p:nvSpPr>
        <p:spPr>
          <a:xfrm>
            <a:off x="5988526" y="228854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contains</a:t>
            </a:r>
            <a:endParaRPr lang="en-US" altLang="zh-CN" dirty="0"/>
          </a:p>
        </p:txBody>
      </p:sp>
      <p:sp>
        <p:nvSpPr>
          <p:cNvPr id="7" name="QB_5_AS.25_1#15b90b344?pid=ea546b269&amp;color=0,55,96&amp;vtp=1&amp;bbb=1"/>
          <p:cNvSpPr/>
          <p:nvPr/>
        </p:nvSpPr>
        <p:spPr>
          <a:xfrm>
            <a:off x="502920" y="3146488"/>
            <a:ext cx="108934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设空处作谓语，且此处描述客观事实，应用一般现在时；主语为单数概念，谓语动词应用单数形式。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bc9d0817?pid=e027f4631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d7de28494?sp=1&amp;pid=dbc9d0817&amp;color=0,55,96&amp;vtp=1&amp;bbb=1"/>
          <p:cNvSpPr/>
          <p:nvPr/>
        </p:nvSpPr>
        <p:spPr>
          <a:xfrm>
            <a:off x="502920" y="197513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1.很多人开始定居下来成为农民。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farmers.</a:t>
            </a:r>
            <a:endParaRPr lang="en-US" altLang="zh-CN" sz="1800" dirty="0"/>
          </a:p>
        </p:txBody>
      </p:sp>
      <p:sp>
        <p:nvSpPr>
          <p:cNvPr id="4" name="QB_5_AN.27_1#d7de28494.blank?pid=dbc9d0817&amp;color=0,55,96&amp;vpa=11&amp;vtp=1&amp;bbb=1"/>
          <p:cNvSpPr/>
          <p:nvPr/>
        </p:nvSpPr>
        <p:spPr>
          <a:xfrm>
            <a:off x="2578576" y="2324325"/>
            <a:ext cx="344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5" name="QB_5_AN.28_1#d7de28494.blank?pid=dbc9d0817&amp;color=0,55,96&amp;vpa=12&amp;vtp=1&amp;bbb=1"/>
          <p:cNvSpPr/>
          <p:nvPr/>
        </p:nvSpPr>
        <p:spPr>
          <a:xfrm>
            <a:off x="3048476" y="2324325"/>
            <a:ext cx="649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</a:t>
            </a:r>
            <a:endParaRPr lang="en-US" altLang="zh-CN" dirty="0"/>
          </a:p>
        </p:txBody>
      </p:sp>
      <p:sp>
        <p:nvSpPr>
          <p:cNvPr id="6" name="QB_5_AN.29_1#d7de28494.blank?pid=dbc9d0817&amp;color=0,55,96&amp;vpa=13&amp;vtp=1&amp;bbb=1"/>
          <p:cNvSpPr/>
          <p:nvPr/>
        </p:nvSpPr>
        <p:spPr>
          <a:xfrm>
            <a:off x="3835876" y="2324325"/>
            <a:ext cx="674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dirty="0"/>
          </a:p>
        </p:txBody>
      </p:sp>
      <p:sp>
        <p:nvSpPr>
          <p:cNvPr id="7" name="QB_5_BD.30_1#9afb33d8f?sp=1&amp;pid=dbc9d0817&amp;color=0,55,96&amp;vtp=1&amp;bbb=1"/>
          <p:cNvSpPr/>
          <p:nvPr/>
        </p:nvSpPr>
        <p:spPr>
          <a:xfrm>
            <a:off x="502920" y="2755518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2.适应大学生活需要几个月的时间。（settle）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college.</a:t>
            </a:r>
            <a:endParaRPr lang="en-US" altLang="zh-CN" sz="1800" dirty="0"/>
          </a:p>
        </p:txBody>
      </p:sp>
      <p:sp>
        <p:nvSpPr>
          <p:cNvPr id="8" name="QB_5_AN.31_1#9afb33d8f.blank?pid=dbc9d0817&amp;color=0,55,96&amp;vpa=14&amp;vtp=1&amp;bbb=1"/>
          <p:cNvSpPr/>
          <p:nvPr/>
        </p:nvSpPr>
        <p:spPr>
          <a:xfrm>
            <a:off x="2781776" y="3104704"/>
            <a:ext cx="344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9" name="QB_5_AN.32_1#9afb33d8f.blank?pid=dbc9d0817&amp;color=0,55,96&amp;vpa=15&amp;vtp=1&amp;bbb=1"/>
          <p:cNvSpPr/>
          <p:nvPr/>
        </p:nvSpPr>
        <p:spPr>
          <a:xfrm>
            <a:off x="3251676" y="3104704"/>
            <a:ext cx="649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settle</a:t>
            </a:r>
            <a:endParaRPr lang="en-US" altLang="zh-CN" dirty="0"/>
          </a:p>
        </p:txBody>
      </p:sp>
      <p:sp>
        <p:nvSpPr>
          <p:cNvPr id="10" name="QB_5_AN.33_1#9afb33d8f.blank?pid=dbc9d0817&amp;color=0,55,96&amp;vpa=16&amp;vtp=1&amp;bbb=1"/>
          <p:cNvSpPr/>
          <p:nvPr/>
        </p:nvSpPr>
        <p:spPr>
          <a:xfrm>
            <a:off x="4051776" y="3104704"/>
            <a:ext cx="763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into/in</a:t>
            </a:r>
            <a:endParaRPr lang="en-US" altLang="zh-CN" dirty="0"/>
          </a:p>
        </p:txBody>
      </p:sp>
      <p:sp>
        <p:nvSpPr>
          <p:cNvPr id="11" name="QO_5_BD.34_1#a7953c291?sp=1&amp;pid=dbc9d0817&amp;color=0,55,96&amp;vtp=1&amp;bbb=1"/>
          <p:cNvSpPr/>
          <p:nvPr/>
        </p:nvSpPr>
        <p:spPr>
          <a:xfrm>
            <a:off x="502920" y="3540695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3.这个玩具不适合小孩子玩。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toy____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endParaRPr lang="en-US" altLang="zh-CN" sz="1800" dirty="0"/>
          </a:p>
        </p:txBody>
      </p:sp>
      <p:sp>
        <p:nvSpPr>
          <p:cNvPr id="12" name="QO_5_AN.35_1#a7953c291?pid=dbc9d0817&amp;color=0,55,96&amp;vtp=1&amp;bbb=1"/>
          <p:cNvSpPr/>
          <p:nvPr/>
        </p:nvSpPr>
        <p:spPr>
          <a:xfrm>
            <a:off x="502920" y="432638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for/is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sz="1800" dirty="0"/>
          </a:p>
        </p:txBody>
      </p:sp>
      <p:sp>
        <p:nvSpPr>
          <p:cNvPr id="13" name="QB_5_BD.36_1#547740381?sp=1&amp;pid=dbc9d0817&amp;color=0,55,96&amp;vtp=1&amp;bbb=1"/>
          <p:cNvSpPr/>
          <p:nvPr/>
        </p:nvSpPr>
        <p:spPr>
          <a:xfrm>
            <a:off x="502920" y="4713158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4.他上周去了安德森夫妇家做客，他们都待他很好。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endParaRPr lang="en-US" altLang="zh-CN" sz="1800" dirty="0"/>
          </a:p>
        </p:txBody>
      </p:sp>
      <p:sp>
        <p:nvSpPr>
          <p:cNvPr id="14" name="QB_5_AN.37_1#547740381.blank?pid=dbc9d0817&amp;color=0,55,96&amp;vpa=17&amp;vtp=1&amp;bbb=1"/>
          <p:cNvSpPr/>
          <p:nvPr/>
        </p:nvSpPr>
        <p:spPr>
          <a:xfrm>
            <a:off x="6458425" y="5062344"/>
            <a:ext cx="573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endParaRPr lang="en-US" altLang="zh-CN" dirty="0"/>
          </a:p>
        </p:txBody>
      </p:sp>
      <p:sp>
        <p:nvSpPr>
          <p:cNvPr id="15" name="QB_5_AN.38_1#547740381.blank?pid=dbc9d0817&amp;color=0,55,96&amp;vpa=18&amp;vtp=1&amp;bbb=1"/>
          <p:cNvSpPr/>
          <p:nvPr/>
        </p:nvSpPr>
        <p:spPr>
          <a:xfrm>
            <a:off x="7131525" y="5062344"/>
            <a:ext cx="357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6" name="QB_5_AN.39_1#547740381.blank?pid=dbc9d0817&amp;color=0,55,96&amp;vpa=19&amp;vtp=1&amp;bbb=1"/>
          <p:cNvSpPr/>
          <p:nvPr/>
        </p:nvSpPr>
        <p:spPr>
          <a:xfrm>
            <a:off x="7626825" y="5062344"/>
            <a:ext cx="738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endParaRPr lang="en-US" altLang="zh-CN" dirty="0"/>
          </a:p>
        </p:txBody>
      </p:sp>
      <p:sp>
        <p:nvSpPr>
          <p:cNvPr id="17" name="QB_5_BD.40_1#0d25147b9?sp=1&amp;pid=dbc9d0817&amp;color=0,55,96&amp;vtp=1&amp;bbb=1"/>
          <p:cNvSpPr/>
          <p:nvPr/>
        </p:nvSpPr>
        <p:spPr>
          <a:xfrm>
            <a:off x="502920" y="5498335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5.他写了十部小说，其中三部是关于农村生活的。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</p:txBody>
      </p:sp>
      <p:sp>
        <p:nvSpPr>
          <p:cNvPr id="18" name="QB_5_AN.41_1#0d25147b9.blank?pid=dbc9d0817&amp;color=0,55,96&amp;vpa=20&amp;vtp=1&amp;bbb=1"/>
          <p:cNvSpPr/>
          <p:nvPr/>
        </p:nvSpPr>
        <p:spPr>
          <a:xfrm>
            <a:off x="3232626" y="5847521"/>
            <a:ext cx="623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endParaRPr lang="en-US" altLang="zh-CN" dirty="0"/>
          </a:p>
        </p:txBody>
      </p:sp>
      <p:sp>
        <p:nvSpPr>
          <p:cNvPr id="19" name="QB_5_AN.42_1#0d25147b9.blank?pid=dbc9d0817&amp;color=0,55,96&amp;vpa=21&amp;vtp=1&amp;bbb=1"/>
          <p:cNvSpPr/>
          <p:nvPr/>
        </p:nvSpPr>
        <p:spPr>
          <a:xfrm>
            <a:off x="3994626" y="5847521"/>
            <a:ext cx="357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20" name="QB_5_AN.43_1#0d25147b9.blank?pid=dbc9d0817&amp;color=0,55,96&amp;vpa=22&amp;vtp=1&amp;bbb=1"/>
          <p:cNvSpPr/>
          <p:nvPr/>
        </p:nvSpPr>
        <p:spPr>
          <a:xfrm>
            <a:off x="4502626" y="5847521"/>
            <a:ext cx="725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ff5ff91f?pid=e027f463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44_1#090463733?sp=1&amp;pid=fff5ff91f&amp;color=0,55,96&amp;vtp=1&amp;bbb=1&amp;h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（curious）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Moreover,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（travel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（enjoy）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appetiser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（开胃菜）,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prefer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meal.</a:t>
            </a:r>
            <a:endParaRPr lang="en-US" altLang="zh-CN" dirty="0"/>
          </a:p>
        </p:txBody>
      </p:sp>
      <p:sp>
        <p:nvSpPr>
          <p:cNvPr id="4" name="QM_5_BD.44_2#090463733?sp=1&amp;pid=fff5ff91f&amp;color=0,55,96&amp;vtp=1&amp;bbb=1&amp;hb=1"/>
          <p:cNvSpPr/>
          <p:nvPr/>
        </p:nvSpPr>
        <p:spPr>
          <a:xfrm>
            <a:off x="502920" y="406717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techniques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（increase）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cuisine.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（far）,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（hold）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homes.</a:t>
            </a:r>
            <a:endParaRPr lang="en-US" altLang="zh-CN" dirty="0"/>
          </a:p>
        </p:txBody>
      </p:sp>
      <p:sp>
        <p:nvSpPr>
          <p:cNvPr id="5" name="QM_5_AN.45_1#090463733.blank?pid=fff5ff91f&amp;color=0,55,96&amp;vpa=23&amp;vtp=1&amp;bbb=1"/>
          <p:cNvSpPr/>
          <p:nvPr/>
        </p:nvSpPr>
        <p:spPr>
          <a:xfrm>
            <a:off x="679926" y="238454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curiosity</a:t>
            </a:r>
            <a:endParaRPr lang="en-US" altLang="zh-CN" dirty="0"/>
          </a:p>
        </p:txBody>
      </p:sp>
      <p:sp>
        <p:nvSpPr>
          <p:cNvPr id="6" name="QM_5_AN.46_1#090463733.blank?pid=fff5ff91f&amp;color=0,55,96&amp;vpa=24&amp;vtp=1&amp;bbb=1"/>
          <p:cNvSpPr/>
          <p:nvPr/>
        </p:nvSpPr>
        <p:spPr>
          <a:xfrm>
            <a:off x="8195532" y="238454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endParaRPr lang="en-US" altLang="zh-CN" dirty="0"/>
          </a:p>
        </p:txBody>
      </p:sp>
      <p:sp>
        <p:nvSpPr>
          <p:cNvPr id="7" name="QM_5_AN.47_1#090463733.blank?pid=fff5ff91f&amp;color=0,55,96&amp;vpa=25&amp;vtp=1&amp;bbb=1"/>
          <p:cNvSpPr/>
          <p:nvPr/>
        </p:nvSpPr>
        <p:spPr>
          <a:xfrm>
            <a:off x="2439638" y="3222745"/>
            <a:ext cx="1157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endParaRPr lang="en-US" altLang="zh-CN" dirty="0"/>
          </a:p>
        </p:txBody>
      </p:sp>
      <p:sp>
        <p:nvSpPr>
          <p:cNvPr id="8" name="QM_5_AN.48_1#090463733.blank?pid=fff5ff91f&amp;color=0,55,96&amp;vpa=26&amp;vtp=1&amp;bbb=1"/>
          <p:cNvSpPr/>
          <p:nvPr/>
        </p:nvSpPr>
        <p:spPr>
          <a:xfrm>
            <a:off x="5105876" y="4443095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increasingly</a:t>
            </a:r>
            <a:endParaRPr lang="en-US" altLang="zh-CN" dirty="0"/>
          </a:p>
        </p:txBody>
      </p:sp>
      <p:sp>
        <p:nvSpPr>
          <p:cNvPr id="9" name="QM_5_AN.49_1#090463733.blank?pid=fff5ff91f&amp;color=0,55,96&amp;vpa=27&amp;vtp=1&amp;bbb=1"/>
          <p:cNvSpPr/>
          <p:nvPr/>
        </p:nvSpPr>
        <p:spPr>
          <a:xfrm>
            <a:off x="667226" y="5293995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further/farther</a:t>
            </a:r>
            <a:endParaRPr lang="en-US" altLang="zh-CN" dirty="0"/>
          </a:p>
        </p:txBody>
      </p:sp>
      <p:sp>
        <p:nvSpPr>
          <p:cNvPr id="10" name="QM_5_AN.50_1#090463733.blank?pid=fff5ff91f&amp;color=0,55,96&amp;vpa=28&amp;vtp=1&amp;bbb=1"/>
          <p:cNvSpPr/>
          <p:nvPr/>
        </p:nvSpPr>
        <p:spPr>
          <a:xfrm>
            <a:off x="7004525" y="529399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1589</Words>
  <Application>Microsoft Office PowerPoint</Application>
  <PresentationFormat>宽屏</PresentationFormat>
  <Paragraphs>202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2024-10-09T05:41:05Z</dcterms:created>
  <dcterms:modified xsi:type="dcterms:W3CDTF">2024-10-09T05:43:49Z</dcterms:modified>
  <cp:category/>
  <cp:contentStatus/>
</cp:coreProperties>
</file>